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257" r:id="rId4"/>
    <p:sldId id="258" r:id="rId5"/>
    <p:sldId id="261" r:id="rId6"/>
    <p:sldId id="262" r:id="rId7"/>
    <p:sldId id="263" r:id="rId8"/>
    <p:sldId id="266" r:id="rId9"/>
    <p:sldId id="267" r:id="rId10"/>
    <p:sldId id="268" r:id="rId11"/>
    <p:sldId id="269" r:id="rId12"/>
    <p:sldId id="264" r:id="rId13"/>
    <p:sldId id="270" r:id="rId14"/>
    <p:sldId id="271" r:id="rId15"/>
    <p:sldId id="260" r:id="rId16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6340"/>
    <a:srgbClr val="018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94676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76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9EA646-EC08-49EA-A95A-0A9EFECBE4DD}" type="datetimeFigureOut">
              <a:rPr lang="ru-RU" smtClean="0"/>
              <a:t>03.05.2012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4DA56D-CE1B-4D46-B60C-98D062B3E8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237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4DA56D-CE1B-4D46-B60C-98D062B3E89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935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4DA56D-CE1B-4D46-B60C-98D062B3E89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042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4DA56D-CE1B-4D46-B60C-98D062B3E89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042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4DA56D-CE1B-4D46-B60C-98D062B3E89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042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4DA56D-CE1B-4D46-B60C-98D062B3E89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042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4DA56D-CE1B-4D46-B60C-98D062B3E89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042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4DA56D-CE1B-4D46-B60C-98D062B3E89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042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D51B6-C1C3-4650-8A8D-D27E8BC27CC1}" type="datetimeFigureOut">
              <a:rPr lang="fr-FR"/>
              <a:pPr>
                <a:defRPr/>
              </a:pPr>
              <a:t>03/05/2012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FA90E-43AD-49DF-805A-C35A334ABAF4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36003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1A444-88EE-4C1D-9886-D6DE42410218}" type="datetimeFigureOut">
              <a:rPr lang="fr-FR"/>
              <a:pPr>
                <a:defRPr/>
              </a:pPr>
              <a:t>03/05/2012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E990B-1592-4DB7-80D0-6C90A8BA64C6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80121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ECC2F-27D6-4B9C-85AF-C778B150E953}" type="datetimeFigureOut">
              <a:rPr lang="fr-FR"/>
              <a:pPr>
                <a:defRPr/>
              </a:pPr>
              <a:t>03/05/2012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5A576-928D-41FC-AD14-6C48DDE8112F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84558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56E58-4B40-425B-AF0E-339C10839EB8}" type="datetimeFigureOut">
              <a:rPr lang="fr-FR"/>
              <a:pPr>
                <a:defRPr/>
              </a:pPr>
              <a:t>03/05/2012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0D46C-6D9E-4010-9A87-7E4A511496A0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6228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F6482-DAEF-4216-B24E-F0033C7C5101}" type="datetimeFigureOut">
              <a:rPr lang="fr-FR"/>
              <a:pPr>
                <a:defRPr/>
              </a:pPr>
              <a:t>03/05/2012</a:t>
            </a:fld>
            <a:endParaRPr lang="fr-CA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B1A9E-C369-47B4-B1B0-18F1A947791B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59744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41F5C-455D-4994-AF66-161DF5A7BDC1}" type="datetimeFigureOut">
              <a:rPr lang="fr-FR"/>
              <a:pPr>
                <a:defRPr/>
              </a:pPr>
              <a:t>03/05/2012</a:t>
            </a:fld>
            <a:endParaRPr lang="fr-CA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3F0F8-24D2-471D-BDF2-B58F8BCB3DCC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70002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123BC-81AE-45A7-B497-967BD79CCF56}" type="datetimeFigureOut">
              <a:rPr lang="fr-FR"/>
              <a:pPr>
                <a:defRPr/>
              </a:pPr>
              <a:t>03/05/2012</a:t>
            </a:fld>
            <a:endParaRPr lang="fr-CA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8FA01-02A1-4ED2-AD1E-295B93E84D18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4536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EF27E-52AB-4F03-81DF-F426724AC1B3}" type="datetimeFigureOut">
              <a:rPr lang="fr-FR"/>
              <a:pPr>
                <a:defRPr/>
              </a:pPr>
              <a:t>03/05/2012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7CCDC-494D-440A-A6EB-6B72F2EA2FA7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43466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F168E-00B5-4DBB-AA5E-20746E76266C}" type="datetimeFigureOut">
              <a:rPr lang="fr-FR"/>
              <a:pPr>
                <a:defRPr/>
              </a:pPr>
              <a:t>03/05/2012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5FD90-EEA0-486C-B517-921781BE2940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47408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8C17F-AC18-4EC7-8A6B-B7E47AA77D13}" type="datetimeFigureOut">
              <a:rPr lang="fr-FR"/>
              <a:pPr>
                <a:defRPr/>
              </a:pPr>
              <a:t>03/05/2012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D4E2E-42F8-44A9-87FB-0DD6CE456D90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0349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E7C06-F682-4349-9119-08F8EFEDEB3B}" type="datetimeFigureOut">
              <a:rPr lang="fr-FR"/>
              <a:pPr>
                <a:defRPr/>
              </a:pPr>
              <a:t>03/05/2012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B97E0-9493-476E-8F89-FE7010DF3EB3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19127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E9866F-84E0-4A41-A091-9A3815D59FA6}" type="datetimeFigureOut">
              <a:rPr lang="fr-FR"/>
              <a:pPr>
                <a:defRPr/>
              </a:pPr>
              <a:t>03/05/2012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1A4199-058B-43ED-8630-B29F13CED45D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audio" Target="../media/audio3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wav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7" Type="http://schemas.openxmlformats.org/officeDocument/2006/relationships/audio" Target="../media/audio5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4.wav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5.wav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5.wav"/><Relationship Id="rId5" Type="http://schemas.openxmlformats.org/officeDocument/2006/relationships/hyperlink" Target="http://images.yandex.ua/" TargetMode="External"/><Relationship Id="rId4" Type="http://schemas.openxmlformats.org/officeDocument/2006/relationships/hyperlink" Target="http://wikipedia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827584" y="1700808"/>
            <a:ext cx="7272808" cy="1512168"/>
          </a:xfrm>
        </p:spPr>
        <p:txBody>
          <a:bodyPr/>
          <a:lstStyle/>
          <a:p>
            <a:r>
              <a:rPr lang="uk-UA" smtClean="0">
                <a:solidFill>
                  <a:schemeClr val="bg1"/>
                </a:solidFill>
              </a:rPr>
              <a:t>Мультимедійна презентація на тему:</a:t>
            </a:r>
            <a:endParaRPr lang="fr-CA" smtClean="0">
              <a:solidFill>
                <a:schemeClr val="bg1"/>
              </a:solidFill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115616" y="3140968"/>
            <a:ext cx="7056784" cy="1752600"/>
          </a:xfrm>
        </p:spPr>
        <p:txBody>
          <a:bodyPr/>
          <a:lstStyle/>
          <a:p>
            <a:r>
              <a:rPr lang="ru-RU" sz="3600" dirty="0">
                <a:solidFill>
                  <a:schemeClr val="bg1"/>
                </a:solidFill>
              </a:rPr>
              <a:t>Орган</a:t>
            </a:r>
            <a:r>
              <a:rPr lang="uk-UA" sz="3600" dirty="0">
                <a:solidFill>
                  <a:schemeClr val="bg1"/>
                </a:solidFill>
              </a:rPr>
              <a:t>и законодавчої влади у світі</a:t>
            </a:r>
            <a:endParaRPr lang="ru-RU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7000">
        <p14:flip dir="r"/>
        <p:sndAc>
          <p:stSnd>
            <p:snd r:embed="rId3" name="whoosh.wav"/>
          </p:stSnd>
        </p:sndAc>
      </p:transition>
    </mc:Choice>
    <mc:Fallback xmlns="">
      <p:transition spd="slow" advTm="7000">
        <p:fade/>
        <p:sndAc>
          <p:stSnd>
            <p:snd r:embed="rId4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>
          <a:xfrm>
            <a:off x="611560" y="1484784"/>
            <a:ext cx="8229600" cy="3730426"/>
          </a:xfrm>
        </p:spPr>
        <p:txBody>
          <a:bodyPr/>
          <a:lstStyle/>
          <a:p>
            <a:pPr algn="l"/>
            <a:r>
              <a:rPr lang="uk-UA" sz="1400" smtClean="0">
                <a:solidFill>
                  <a:schemeClr val="bg1"/>
                </a:solidFill>
              </a:rPr>
              <a:t>	</a:t>
            </a:r>
            <a:r>
              <a:rPr lang="uk-UA" sz="2800" b="1" smtClean="0">
                <a:solidFill>
                  <a:schemeClr val="bg1"/>
                </a:solidFill>
              </a:rPr>
              <a:t>Законодавча</a:t>
            </a:r>
            <a:r>
              <a:rPr lang="ru-RU" sz="2800" b="1" smtClean="0">
                <a:solidFill>
                  <a:schemeClr val="bg1"/>
                </a:solidFill>
              </a:rPr>
              <a:t> Влада </a:t>
            </a:r>
            <a:r>
              <a:rPr lang="ru-RU" sz="2800" smtClean="0">
                <a:solidFill>
                  <a:schemeClr val="bg1"/>
                </a:solidFill>
              </a:rPr>
              <a:t>— одна з </a:t>
            </a:r>
            <a:r>
              <a:rPr lang="ru-RU" sz="2800" err="1" smtClean="0">
                <a:solidFill>
                  <a:schemeClr val="bg1"/>
                </a:solidFill>
              </a:rPr>
              <a:t>гілок</a:t>
            </a:r>
            <a:r>
              <a:rPr lang="ru-RU" sz="2800" smtClean="0">
                <a:solidFill>
                  <a:schemeClr val="bg1"/>
                </a:solidFill>
              </a:rPr>
              <a:t> </a:t>
            </a:r>
            <a:r>
              <a:rPr lang="ru-RU" sz="2800" err="1" smtClean="0">
                <a:solidFill>
                  <a:schemeClr val="bg1"/>
                </a:solidFill>
              </a:rPr>
              <a:t>державної</a:t>
            </a:r>
            <a:r>
              <a:rPr lang="ru-RU" sz="2800" smtClean="0">
                <a:solidFill>
                  <a:schemeClr val="bg1"/>
                </a:solidFill>
              </a:rPr>
              <a:t> </a:t>
            </a:r>
            <a:r>
              <a:rPr lang="ru-RU" sz="2800" err="1" smtClean="0">
                <a:solidFill>
                  <a:schemeClr val="bg1"/>
                </a:solidFill>
              </a:rPr>
              <a:t>влади</a:t>
            </a:r>
            <a:r>
              <a:rPr lang="ru-RU" sz="2800" smtClean="0">
                <a:solidFill>
                  <a:schemeClr val="bg1"/>
                </a:solidFill>
              </a:rPr>
              <a:t>, головною </a:t>
            </a:r>
            <a:r>
              <a:rPr lang="ru-RU" sz="2800" err="1" smtClean="0">
                <a:solidFill>
                  <a:schemeClr val="bg1"/>
                </a:solidFill>
              </a:rPr>
              <a:t>функцією</a:t>
            </a:r>
            <a:r>
              <a:rPr lang="ru-RU" sz="2800" smtClean="0">
                <a:solidFill>
                  <a:schemeClr val="bg1"/>
                </a:solidFill>
              </a:rPr>
              <a:t> </a:t>
            </a:r>
            <a:r>
              <a:rPr lang="ru-RU" sz="2800" err="1" smtClean="0">
                <a:solidFill>
                  <a:schemeClr val="bg1"/>
                </a:solidFill>
              </a:rPr>
              <a:t>якої</a:t>
            </a:r>
            <a:r>
              <a:rPr lang="ru-RU" sz="2800" smtClean="0">
                <a:solidFill>
                  <a:schemeClr val="bg1"/>
                </a:solidFill>
              </a:rPr>
              <a:t> є </a:t>
            </a:r>
            <a:r>
              <a:rPr lang="ru-RU" sz="2800" err="1" smtClean="0">
                <a:solidFill>
                  <a:schemeClr val="bg1"/>
                </a:solidFill>
              </a:rPr>
              <a:t>законотворчість</a:t>
            </a:r>
            <a:r>
              <a:rPr lang="ru-RU" sz="2800" smtClean="0">
                <a:solidFill>
                  <a:schemeClr val="bg1"/>
                </a:solidFill>
              </a:rPr>
              <a:t> і </a:t>
            </a:r>
            <a:r>
              <a:rPr lang="ru-RU" sz="2800" err="1" smtClean="0">
                <a:solidFill>
                  <a:schemeClr val="bg1"/>
                </a:solidFill>
              </a:rPr>
              <a:t>організація</a:t>
            </a:r>
            <a:r>
              <a:rPr lang="ru-RU" sz="2800" smtClean="0">
                <a:solidFill>
                  <a:schemeClr val="bg1"/>
                </a:solidFill>
              </a:rPr>
              <a:t> контролю за </a:t>
            </a:r>
            <a:r>
              <a:rPr lang="ru-RU" sz="2800" err="1" smtClean="0">
                <a:solidFill>
                  <a:schemeClr val="bg1"/>
                </a:solidFill>
              </a:rPr>
              <a:t>дотриманням</a:t>
            </a:r>
            <a:r>
              <a:rPr lang="ru-RU" sz="2800" smtClean="0">
                <a:solidFill>
                  <a:schemeClr val="bg1"/>
                </a:solidFill>
              </a:rPr>
              <a:t> чинного </a:t>
            </a:r>
            <a:r>
              <a:rPr lang="ru-RU" sz="2800" err="1" smtClean="0">
                <a:solidFill>
                  <a:schemeClr val="bg1"/>
                </a:solidFill>
              </a:rPr>
              <a:t>законодавства</a:t>
            </a:r>
            <a:r>
              <a:rPr lang="ru-RU" sz="2800" smtClean="0">
                <a:solidFill>
                  <a:schemeClr val="bg1"/>
                </a:solidFill>
              </a:rPr>
              <a:t> </a:t>
            </a:r>
            <a:r>
              <a:rPr lang="ru-RU" sz="2800" err="1" smtClean="0">
                <a:solidFill>
                  <a:schemeClr val="bg1"/>
                </a:solidFill>
              </a:rPr>
              <a:t>усіма</a:t>
            </a:r>
            <a:r>
              <a:rPr lang="ru-RU" sz="2800" smtClean="0">
                <a:solidFill>
                  <a:schemeClr val="bg1"/>
                </a:solidFill>
              </a:rPr>
              <a:t> структурами </a:t>
            </a:r>
            <a:r>
              <a:rPr lang="ru-RU" sz="2800" err="1" smtClean="0">
                <a:solidFill>
                  <a:schemeClr val="bg1"/>
                </a:solidFill>
              </a:rPr>
              <a:t>держави</a:t>
            </a:r>
            <a:r>
              <a:rPr lang="ru-RU" sz="2800" smtClean="0">
                <a:solidFill>
                  <a:schemeClr val="bg1"/>
                </a:solidFill>
              </a:rPr>
              <a:t>, </a:t>
            </a:r>
            <a:r>
              <a:rPr lang="ru-RU" sz="2800" err="1" smtClean="0">
                <a:solidFill>
                  <a:schemeClr val="bg1"/>
                </a:solidFill>
              </a:rPr>
              <a:t>об’єднаннями</a:t>
            </a:r>
            <a:r>
              <a:rPr lang="ru-RU" sz="2800" smtClean="0">
                <a:solidFill>
                  <a:schemeClr val="bg1"/>
                </a:solidFill>
              </a:rPr>
              <a:t> </a:t>
            </a:r>
            <a:r>
              <a:rPr lang="ru-RU" sz="2800" err="1" smtClean="0">
                <a:solidFill>
                  <a:schemeClr val="bg1"/>
                </a:solidFill>
              </a:rPr>
              <a:t>громадян</a:t>
            </a:r>
            <a:r>
              <a:rPr lang="ru-RU" sz="2800" smtClean="0">
                <a:solidFill>
                  <a:schemeClr val="bg1"/>
                </a:solidFill>
              </a:rPr>
              <a:t> і </a:t>
            </a:r>
            <a:r>
              <a:rPr lang="ru-RU" sz="2800" err="1" smtClean="0">
                <a:solidFill>
                  <a:schemeClr val="bg1"/>
                </a:solidFill>
              </a:rPr>
              <a:t>громадянами</a:t>
            </a:r>
            <a:r>
              <a:rPr lang="ru-RU" sz="2800" smtClean="0">
                <a:solidFill>
                  <a:schemeClr val="bg1"/>
                </a:solidFill>
              </a:rPr>
              <a:t>.</a:t>
            </a:r>
            <a:br>
              <a:rPr lang="ru-RU" sz="2800" smtClean="0">
                <a:solidFill>
                  <a:schemeClr val="bg1"/>
                </a:solidFill>
              </a:rPr>
            </a:br>
            <a:r>
              <a:rPr lang="ru-RU" sz="2800" smtClean="0">
                <a:solidFill>
                  <a:schemeClr val="bg1"/>
                </a:solidFill>
              </a:rPr>
              <a:t/>
            </a:r>
            <a:br>
              <a:rPr lang="ru-RU" sz="2800" smtClean="0">
                <a:solidFill>
                  <a:schemeClr val="bg1"/>
                </a:solidFill>
              </a:rPr>
            </a:br>
            <a:r>
              <a:rPr lang="ru-RU" sz="2800">
                <a:solidFill>
                  <a:schemeClr val="bg1"/>
                </a:solidFill>
              </a:rPr>
              <a:t>	</a:t>
            </a:r>
            <a:r>
              <a:rPr lang="ru-RU" sz="2800" b="1" err="1" smtClean="0">
                <a:solidFill>
                  <a:schemeClr val="bg1"/>
                </a:solidFill>
              </a:rPr>
              <a:t>Органи</a:t>
            </a:r>
            <a:r>
              <a:rPr lang="ru-RU" sz="2800" b="1" smtClean="0">
                <a:solidFill>
                  <a:schemeClr val="bg1"/>
                </a:solidFill>
              </a:rPr>
              <a:t> </a:t>
            </a:r>
            <a:r>
              <a:rPr lang="ru-RU" sz="2800" b="1" err="1" smtClean="0">
                <a:solidFill>
                  <a:schemeClr val="bg1"/>
                </a:solidFill>
              </a:rPr>
              <a:t>законодавчої</a:t>
            </a:r>
            <a:r>
              <a:rPr lang="ru-RU" sz="2800" b="1" smtClean="0">
                <a:solidFill>
                  <a:schemeClr val="bg1"/>
                </a:solidFill>
              </a:rPr>
              <a:t> </a:t>
            </a:r>
            <a:r>
              <a:rPr lang="ru-RU" sz="2800" b="1" err="1" smtClean="0">
                <a:solidFill>
                  <a:schemeClr val="bg1"/>
                </a:solidFill>
              </a:rPr>
              <a:t>влади</a:t>
            </a:r>
            <a:r>
              <a:rPr lang="ru-RU" sz="2800" b="1" smtClean="0">
                <a:solidFill>
                  <a:schemeClr val="bg1"/>
                </a:solidFill>
              </a:rPr>
              <a:t> </a:t>
            </a:r>
            <a:r>
              <a:rPr lang="ru-RU" sz="2800" smtClean="0">
                <a:solidFill>
                  <a:schemeClr val="bg1"/>
                </a:solidFill>
              </a:rPr>
              <a:t>— </a:t>
            </a:r>
            <a:r>
              <a:rPr lang="ru-RU" sz="2800" err="1" smtClean="0">
                <a:solidFill>
                  <a:schemeClr val="bg1"/>
                </a:solidFill>
              </a:rPr>
              <a:t>державні</a:t>
            </a:r>
            <a:r>
              <a:rPr lang="ru-RU" sz="2800" smtClean="0">
                <a:solidFill>
                  <a:schemeClr val="bg1"/>
                </a:solidFill>
              </a:rPr>
              <a:t> </a:t>
            </a:r>
            <a:r>
              <a:rPr lang="ru-RU" sz="2800" err="1" smtClean="0">
                <a:solidFill>
                  <a:schemeClr val="bg1"/>
                </a:solidFill>
              </a:rPr>
              <a:t>органи</a:t>
            </a:r>
            <a:r>
              <a:rPr lang="ru-RU" sz="2800" smtClean="0">
                <a:solidFill>
                  <a:schemeClr val="bg1"/>
                </a:solidFill>
              </a:rPr>
              <a:t>, </a:t>
            </a:r>
            <a:r>
              <a:rPr lang="ru-RU" sz="2800" err="1" smtClean="0">
                <a:solidFill>
                  <a:schemeClr val="bg1"/>
                </a:solidFill>
              </a:rPr>
              <a:t>діяльність</a:t>
            </a:r>
            <a:r>
              <a:rPr lang="ru-RU" sz="2800" smtClean="0">
                <a:solidFill>
                  <a:schemeClr val="bg1"/>
                </a:solidFill>
              </a:rPr>
              <a:t> </a:t>
            </a:r>
            <a:r>
              <a:rPr lang="ru-RU" sz="2800" err="1" smtClean="0">
                <a:solidFill>
                  <a:schemeClr val="bg1"/>
                </a:solidFill>
              </a:rPr>
              <a:t>яких</a:t>
            </a:r>
            <a:r>
              <a:rPr lang="ru-RU" sz="2800" smtClean="0">
                <a:solidFill>
                  <a:schemeClr val="bg1"/>
                </a:solidFill>
              </a:rPr>
              <a:t> </a:t>
            </a:r>
            <a:r>
              <a:rPr lang="ru-RU" sz="2800" err="1" smtClean="0">
                <a:solidFill>
                  <a:schemeClr val="bg1"/>
                </a:solidFill>
              </a:rPr>
              <a:t>полягає</a:t>
            </a:r>
            <a:r>
              <a:rPr lang="ru-RU" sz="2800" smtClean="0">
                <a:solidFill>
                  <a:schemeClr val="bg1"/>
                </a:solidFill>
              </a:rPr>
              <a:t> в прийнятті, </a:t>
            </a:r>
            <a:r>
              <a:rPr lang="ru-RU" sz="2800" err="1" smtClean="0">
                <a:solidFill>
                  <a:schemeClr val="bg1"/>
                </a:solidFill>
              </a:rPr>
              <a:t>зміні</a:t>
            </a:r>
            <a:r>
              <a:rPr lang="ru-RU" sz="2800" smtClean="0">
                <a:solidFill>
                  <a:schemeClr val="bg1"/>
                </a:solidFill>
              </a:rPr>
              <a:t> </a:t>
            </a:r>
            <a:r>
              <a:rPr lang="ru-RU" sz="2800" err="1" smtClean="0">
                <a:solidFill>
                  <a:schemeClr val="bg1"/>
                </a:solidFill>
              </a:rPr>
              <a:t>або</a:t>
            </a:r>
            <a:r>
              <a:rPr lang="ru-RU" sz="2800" smtClean="0">
                <a:solidFill>
                  <a:schemeClr val="bg1"/>
                </a:solidFill>
              </a:rPr>
              <a:t> </a:t>
            </a:r>
            <a:r>
              <a:rPr lang="ru-RU" sz="2800" err="1" smtClean="0">
                <a:solidFill>
                  <a:schemeClr val="bg1"/>
                </a:solidFill>
              </a:rPr>
              <a:t>скасуванні</a:t>
            </a:r>
            <a:r>
              <a:rPr lang="ru-RU" sz="2800" smtClean="0">
                <a:solidFill>
                  <a:schemeClr val="bg1"/>
                </a:solidFill>
              </a:rPr>
              <a:t> </a:t>
            </a:r>
            <a:r>
              <a:rPr lang="ru-RU" sz="2800" err="1" smtClean="0">
                <a:solidFill>
                  <a:schemeClr val="bg1"/>
                </a:solidFill>
              </a:rPr>
              <a:t>законів</a:t>
            </a:r>
            <a:r>
              <a:rPr lang="ru-RU" sz="2800" smtClean="0">
                <a:solidFill>
                  <a:schemeClr val="bg1"/>
                </a:solidFill>
              </a:rPr>
              <a:t>.</a:t>
            </a:r>
            <a:endParaRPr lang="fr-CA" sz="28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5000">
        <p14:ripple/>
        <p:sndAc>
          <p:stSnd>
            <p:snd r:embed="rId2" name="click.wav"/>
          </p:stSnd>
        </p:sndAc>
      </p:transition>
    </mc:Choice>
    <mc:Fallback xmlns="">
      <p:transition spd="slow" advTm="15000">
        <p:fade/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267744" y="10277"/>
            <a:ext cx="6400800" cy="1143000"/>
          </a:xfrm>
        </p:spPr>
        <p:txBody>
          <a:bodyPr/>
          <a:lstStyle/>
          <a:p>
            <a:pPr algn="l"/>
            <a:r>
              <a:rPr lang="uk-UA">
                <a:solidFill>
                  <a:srgbClr val="016340"/>
                </a:solidFill>
              </a:rPr>
              <a:t>Бундестаг (Рейхстаг)</a:t>
            </a:r>
            <a:endParaRPr lang="fr-CA" smtClean="0">
              <a:solidFill>
                <a:srgbClr val="01634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620846" y="4005064"/>
            <a:ext cx="6048672" cy="2615885"/>
          </a:xfrm>
        </p:spPr>
        <p:txBody>
          <a:bodyPr/>
          <a:lstStyle/>
          <a:p>
            <a:pPr marL="0" indent="0" algn="just">
              <a:buNone/>
            </a:pPr>
            <a:r>
              <a:rPr lang="ru-RU" sz="1800" smtClean="0"/>
              <a:t>	</a:t>
            </a:r>
            <a:r>
              <a:rPr lang="ru-RU" sz="1800" b="1" err="1" smtClean="0">
                <a:solidFill>
                  <a:srgbClr val="016340"/>
                </a:solidFill>
              </a:rPr>
              <a:t>Бундестаґ</a:t>
            </a:r>
            <a:r>
              <a:rPr lang="ru-RU" sz="1800" b="1" smtClean="0">
                <a:solidFill>
                  <a:srgbClr val="016340"/>
                </a:solidFill>
              </a:rPr>
              <a:t> </a:t>
            </a:r>
            <a:r>
              <a:rPr lang="ru-RU" sz="1800" b="1">
                <a:solidFill>
                  <a:srgbClr val="016340"/>
                </a:solidFill>
              </a:rPr>
              <a:t>ФРН </a:t>
            </a:r>
            <a:r>
              <a:rPr lang="ru-RU" sz="1800">
                <a:solidFill>
                  <a:srgbClr val="016340"/>
                </a:solidFill>
              </a:rPr>
              <a:t>(</a:t>
            </a:r>
            <a:r>
              <a:rPr lang="ru-RU" sz="1800" err="1">
                <a:solidFill>
                  <a:srgbClr val="016340"/>
                </a:solidFill>
              </a:rPr>
              <a:t>нім</a:t>
            </a:r>
            <a:r>
              <a:rPr lang="ru-RU" sz="1800">
                <a:solidFill>
                  <a:srgbClr val="016340"/>
                </a:solidFill>
              </a:rPr>
              <a:t>. </a:t>
            </a:r>
            <a:r>
              <a:rPr lang="ru-RU" sz="1800" err="1">
                <a:solidFill>
                  <a:srgbClr val="016340"/>
                </a:solidFill>
              </a:rPr>
              <a:t>Bundestag</a:t>
            </a:r>
            <a:r>
              <a:rPr lang="ru-RU" sz="1800">
                <a:solidFill>
                  <a:srgbClr val="016340"/>
                </a:solidFill>
              </a:rPr>
              <a:t> — </a:t>
            </a:r>
            <a:r>
              <a:rPr lang="ru-RU" sz="1800" err="1">
                <a:solidFill>
                  <a:srgbClr val="016340"/>
                </a:solidFill>
              </a:rPr>
              <a:t>засідання</a:t>
            </a:r>
            <a:r>
              <a:rPr lang="ru-RU" sz="1800">
                <a:solidFill>
                  <a:srgbClr val="016340"/>
                </a:solidFill>
              </a:rPr>
              <a:t> союзу) — парламент, орган народного </a:t>
            </a:r>
            <a:r>
              <a:rPr lang="ru-RU" sz="1800" err="1">
                <a:solidFill>
                  <a:srgbClr val="016340"/>
                </a:solidFill>
              </a:rPr>
              <a:t>представництва</a:t>
            </a:r>
            <a:r>
              <a:rPr lang="ru-RU" sz="1800">
                <a:solidFill>
                  <a:srgbClr val="016340"/>
                </a:solidFill>
              </a:rPr>
              <a:t> </a:t>
            </a:r>
            <a:r>
              <a:rPr lang="ru-RU" sz="1800" err="1">
                <a:solidFill>
                  <a:srgbClr val="016340"/>
                </a:solidFill>
              </a:rPr>
              <a:t>Федеративна</a:t>
            </a:r>
            <a:r>
              <a:rPr lang="ru-RU" sz="1800">
                <a:solidFill>
                  <a:srgbClr val="016340"/>
                </a:solidFill>
              </a:rPr>
              <a:t> </a:t>
            </a:r>
            <a:r>
              <a:rPr lang="ru-RU" sz="1800" err="1">
                <a:solidFill>
                  <a:srgbClr val="016340"/>
                </a:solidFill>
              </a:rPr>
              <a:t>Республіки</a:t>
            </a:r>
            <a:r>
              <a:rPr lang="ru-RU" sz="1800">
                <a:solidFill>
                  <a:srgbClr val="016340"/>
                </a:solidFill>
              </a:rPr>
              <a:t> </a:t>
            </a:r>
            <a:r>
              <a:rPr lang="ru-RU" sz="1800" err="1">
                <a:solidFill>
                  <a:srgbClr val="016340"/>
                </a:solidFill>
              </a:rPr>
              <a:t>Німеччина</a:t>
            </a:r>
            <a:r>
              <a:rPr lang="ru-RU" sz="1800">
                <a:solidFill>
                  <a:srgbClr val="016340"/>
                </a:solidFill>
              </a:rPr>
              <a:t>. </a:t>
            </a:r>
            <a:r>
              <a:rPr lang="ru-RU" sz="1800" err="1">
                <a:solidFill>
                  <a:srgbClr val="016340"/>
                </a:solidFill>
              </a:rPr>
              <a:t>Єдиний</a:t>
            </a:r>
            <a:r>
              <a:rPr lang="ru-RU" sz="1800">
                <a:solidFill>
                  <a:srgbClr val="016340"/>
                </a:solidFill>
              </a:rPr>
              <a:t> </a:t>
            </a:r>
            <a:r>
              <a:rPr lang="ru-RU" sz="1800" err="1">
                <a:solidFill>
                  <a:srgbClr val="016340"/>
                </a:solidFill>
              </a:rPr>
              <a:t>конституційний</a:t>
            </a:r>
            <a:r>
              <a:rPr lang="ru-RU" sz="1800">
                <a:solidFill>
                  <a:srgbClr val="016340"/>
                </a:solidFill>
              </a:rPr>
              <a:t> орган в </a:t>
            </a:r>
            <a:r>
              <a:rPr lang="ru-RU" sz="1800" err="1">
                <a:solidFill>
                  <a:srgbClr val="016340"/>
                </a:solidFill>
              </a:rPr>
              <a:t>політичній</a:t>
            </a:r>
            <a:r>
              <a:rPr lang="ru-RU" sz="1800">
                <a:solidFill>
                  <a:srgbClr val="016340"/>
                </a:solidFill>
              </a:rPr>
              <a:t> </a:t>
            </a:r>
            <a:r>
              <a:rPr lang="ru-RU" sz="1800" err="1">
                <a:solidFill>
                  <a:srgbClr val="016340"/>
                </a:solidFill>
              </a:rPr>
              <a:t>системі</a:t>
            </a:r>
            <a:r>
              <a:rPr lang="ru-RU" sz="1800">
                <a:solidFill>
                  <a:srgbClr val="016340"/>
                </a:solidFill>
              </a:rPr>
              <a:t> ФРН, </a:t>
            </a:r>
            <a:r>
              <a:rPr lang="ru-RU" sz="1800" err="1">
                <a:solidFill>
                  <a:srgbClr val="016340"/>
                </a:solidFill>
              </a:rPr>
              <a:t>що</a:t>
            </a:r>
            <a:r>
              <a:rPr lang="ru-RU" sz="1800">
                <a:solidFill>
                  <a:srgbClr val="016340"/>
                </a:solidFill>
              </a:rPr>
              <a:t> </a:t>
            </a:r>
            <a:r>
              <a:rPr lang="ru-RU" sz="1800" err="1">
                <a:solidFill>
                  <a:srgbClr val="016340"/>
                </a:solidFill>
              </a:rPr>
              <a:t>обирається</a:t>
            </a:r>
            <a:r>
              <a:rPr lang="ru-RU" sz="1800">
                <a:solidFill>
                  <a:srgbClr val="016340"/>
                </a:solidFill>
              </a:rPr>
              <a:t> </a:t>
            </a:r>
            <a:r>
              <a:rPr lang="ru-RU" sz="1800" err="1">
                <a:solidFill>
                  <a:srgbClr val="016340"/>
                </a:solidFill>
              </a:rPr>
              <a:t>безпосередньо</a:t>
            </a:r>
            <a:r>
              <a:rPr lang="ru-RU" sz="1800">
                <a:solidFill>
                  <a:srgbClr val="016340"/>
                </a:solidFill>
              </a:rPr>
              <a:t> </a:t>
            </a:r>
            <a:r>
              <a:rPr lang="ru-RU" sz="1800" err="1">
                <a:solidFill>
                  <a:srgbClr val="016340"/>
                </a:solidFill>
              </a:rPr>
              <a:t>всіма</a:t>
            </a:r>
            <a:r>
              <a:rPr lang="ru-RU" sz="1800">
                <a:solidFill>
                  <a:srgbClr val="016340"/>
                </a:solidFill>
              </a:rPr>
              <a:t> </a:t>
            </a:r>
            <a:r>
              <a:rPr lang="ru-RU" sz="1800" err="1">
                <a:solidFill>
                  <a:srgbClr val="016340"/>
                </a:solidFill>
              </a:rPr>
              <a:t>громадянами</a:t>
            </a:r>
            <a:r>
              <a:rPr lang="ru-RU" sz="1800">
                <a:solidFill>
                  <a:srgbClr val="016340"/>
                </a:solidFill>
              </a:rPr>
              <a:t> </a:t>
            </a:r>
            <a:r>
              <a:rPr lang="ru-RU" sz="1800" err="1">
                <a:solidFill>
                  <a:srgbClr val="016340"/>
                </a:solidFill>
              </a:rPr>
              <a:t>країни</a:t>
            </a:r>
            <a:r>
              <a:rPr lang="ru-RU" sz="1800">
                <a:solidFill>
                  <a:srgbClr val="016340"/>
                </a:solidFill>
              </a:rPr>
              <a:t>. Строк </a:t>
            </a:r>
            <a:r>
              <a:rPr lang="ru-RU" sz="1800" err="1">
                <a:solidFill>
                  <a:srgbClr val="016340"/>
                </a:solidFill>
              </a:rPr>
              <a:t>обрання</a:t>
            </a:r>
            <a:r>
              <a:rPr lang="ru-RU" sz="1800">
                <a:solidFill>
                  <a:srgbClr val="016340"/>
                </a:solidFill>
              </a:rPr>
              <a:t> </a:t>
            </a:r>
            <a:r>
              <a:rPr lang="ru-RU" sz="1800" err="1">
                <a:solidFill>
                  <a:srgbClr val="016340"/>
                </a:solidFill>
              </a:rPr>
              <a:t>депутатів</a:t>
            </a:r>
            <a:r>
              <a:rPr lang="ru-RU" sz="1800">
                <a:solidFill>
                  <a:srgbClr val="016340"/>
                </a:solidFill>
              </a:rPr>
              <a:t> Б. - </a:t>
            </a:r>
            <a:r>
              <a:rPr lang="ru-RU" sz="1800" err="1">
                <a:solidFill>
                  <a:srgbClr val="016340"/>
                </a:solidFill>
              </a:rPr>
              <a:t>чотири</a:t>
            </a:r>
            <a:r>
              <a:rPr lang="ru-RU" sz="1800">
                <a:solidFill>
                  <a:srgbClr val="016340"/>
                </a:solidFill>
              </a:rPr>
              <a:t> роки. </a:t>
            </a:r>
            <a:r>
              <a:rPr lang="ru-RU" sz="1800" err="1">
                <a:solidFill>
                  <a:srgbClr val="016340"/>
                </a:solidFill>
              </a:rPr>
              <a:t>Достроковий</a:t>
            </a:r>
            <a:r>
              <a:rPr lang="ru-RU" sz="1800">
                <a:solidFill>
                  <a:srgbClr val="016340"/>
                </a:solidFill>
              </a:rPr>
              <a:t> </a:t>
            </a:r>
            <a:r>
              <a:rPr lang="ru-RU" sz="1800" err="1">
                <a:solidFill>
                  <a:srgbClr val="016340"/>
                </a:solidFill>
              </a:rPr>
              <a:t>розпуск</a:t>
            </a:r>
            <a:r>
              <a:rPr lang="ru-RU" sz="1800">
                <a:solidFill>
                  <a:srgbClr val="016340"/>
                </a:solidFill>
              </a:rPr>
              <a:t> парламенту </a:t>
            </a:r>
            <a:r>
              <a:rPr lang="ru-RU" sz="1800" err="1">
                <a:solidFill>
                  <a:srgbClr val="016340"/>
                </a:solidFill>
              </a:rPr>
              <a:t>можливий</a:t>
            </a:r>
            <a:r>
              <a:rPr lang="ru-RU" sz="1800">
                <a:solidFill>
                  <a:srgbClr val="016340"/>
                </a:solidFill>
              </a:rPr>
              <a:t> </a:t>
            </a:r>
            <a:r>
              <a:rPr lang="ru-RU" sz="1800" err="1">
                <a:solidFill>
                  <a:srgbClr val="016340"/>
                </a:solidFill>
              </a:rPr>
              <a:t>тільки</a:t>
            </a:r>
            <a:r>
              <a:rPr lang="ru-RU" sz="1800">
                <a:solidFill>
                  <a:srgbClr val="016340"/>
                </a:solidFill>
              </a:rPr>
              <a:t> як </a:t>
            </a:r>
            <a:r>
              <a:rPr lang="ru-RU" sz="1800" err="1">
                <a:solidFill>
                  <a:srgbClr val="016340"/>
                </a:solidFill>
              </a:rPr>
              <a:t>виняток</a:t>
            </a:r>
            <a:r>
              <a:rPr lang="ru-RU" sz="1800">
                <a:solidFill>
                  <a:srgbClr val="016340"/>
                </a:solidFill>
              </a:rPr>
              <a:t> і входить в </a:t>
            </a:r>
            <a:r>
              <a:rPr lang="ru-RU" sz="1800" err="1">
                <a:solidFill>
                  <a:srgbClr val="016340"/>
                </a:solidFill>
              </a:rPr>
              <a:t>компетенцію</a:t>
            </a:r>
            <a:r>
              <a:rPr lang="ru-RU" sz="1800">
                <a:solidFill>
                  <a:srgbClr val="016340"/>
                </a:solidFill>
              </a:rPr>
              <a:t> федерального президента.</a:t>
            </a:r>
          </a:p>
        </p:txBody>
      </p:sp>
      <p:pic>
        <p:nvPicPr>
          <p:cNvPr id="1026" name="Picture 2" descr="C:\Users\DELOSTER\Desktop\gfhkfvtyn\Безымянный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3" y="1268760"/>
            <a:ext cx="3312368" cy="2371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ELOSTER\Desktop\gfhkfvtyn\800px-Bonn_Bundestag_Plenarsaal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268760"/>
            <a:ext cx="3161414" cy="2371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0">
        <p14:prism/>
        <p:sndAc>
          <p:stSnd>
            <p:snd r:embed="rId3" name="push.wav"/>
          </p:stSnd>
        </p:sndAc>
      </p:transition>
    </mc:Choice>
    <mc:Fallback xmlns="">
      <p:transition spd="slow" advTm="10000">
        <p:fade/>
        <p:sndAc>
          <p:stSnd>
            <p:snd r:embed="rId7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>
                <a:solidFill>
                  <a:schemeClr val="bg1"/>
                </a:solidFill>
              </a:rPr>
              <a:t>Конгрес США</a:t>
            </a:r>
            <a:endParaRPr lang="fr-CA" smtClean="0">
              <a:solidFill>
                <a:schemeClr val="bg1"/>
              </a:solidFill>
            </a:endParaRP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323528" y="4941168"/>
            <a:ext cx="8640960" cy="1728192"/>
          </a:xfrm>
        </p:spPr>
        <p:txBody>
          <a:bodyPr/>
          <a:lstStyle/>
          <a:p>
            <a:pPr marL="0" indent="0" algn="just">
              <a:buNone/>
            </a:pPr>
            <a:r>
              <a:rPr lang="ru-RU" sz="1800" b="1" smtClean="0">
                <a:solidFill>
                  <a:srgbClr val="016340"/>
                </a:solidFill>
              </a:rPr>
              <a:t>	Конгре́с </a:t>
            </a:r>
            <a:r>
              <a:rPr lang="ru-RU" sz="1800" b="1">
                <a:solidFill>
                  <a:srgbClr val="016340"/>
                </a:solidFill>
              </a:rPr>
              <a:t>США  </a:t>
            </a:r>
            <a:r>
              <a:rPr lang="ru-RU" sz="1800">
                <a:solidFill>
                  <a:srgbClr val="016340"/>
                </a:solidFill>
              </a:rPr>
              <a:t>— </a:t>
            </a:r>
            <a:r>
              <a:rPr lang="ru-RU" sz="1800" err="1">
                <a:solidFill>
                  <a:srgbClr val="016340"/>
                </a:solidFill>
              </a:rPr>
              <a:t>федеральний</a:t>
            </a:r>
            <a:r>
              <a:rPr lang="ru-RU" sz="1800">
                <a:solidFill>
                  <a:srgbClr val="016340"/>
                </a:solidFill>
              </a:rPr>
              <a:t> </a:t>
            </a:r>
            <a:r>
              <a:rPr lang="ru-RU" sz="1800" err="1">
                <a:solidFill>
                  <a:srgbClr val="016340"/>
                </a:solidFill>
              </a:rPr>
              <a:t>законодавчий</a:t>
            </a:r>
            <a:r>
              <a:rPr lang="ru-RU" sz="1800">
                <a:solidFill>
                  <a:srgbClr val="016340"/>
                </a:solidFill>
              </a:rPr>
              <a:t> орган </a:t>
            </a:r>
            <a:r>
              <a:rPr lang="ru-RU" sz="1800" err="1">
                <a:solidFill>
                  <a:srgbClr val="016340"/>
                </a:solidFill>
              </a:rPr>
              <a:t>Сполучених</a:t>
            </a:r>
            <a:r>
              <a:rPr lang="ru-RU" sz="1800">
                <a:solidFill>
                  <a:srgbClr val="016340"/>
                </a:solidFill>
              </a:rPr>
              <a:t> </a:t>
            </a:r>
            <a:r>
              <a:rPr lang="ru-RU" sz="1800" err="1">
                <a:solidFill>
                  <a:srgbClr val="016340"/>
                </a:solidFill>
              </a:rPr>
              <a:t>Штатів</a:t>
            </a:r>
            <a:r>
              <a:rPr lang="ru-RU" sz="1800">
                <a:solidFill>
                  <a:srgbClr val="016340"/>
                </a:solidFill>
              </a:rPr>
              <a:t> Америки, </a:t>
            </a:r>
            <a:r>
              <a:rPr lang="ru-RU" sz="1800" err="1">
                <a:solidFill>
                  <a:srgbClr val="016340"/>
                </a:solidFill>
              </a:rPr>
              <a:t>що</a:t>
            </a:r>
            <a:r>
              <a:rPr lang="ru-RU" sz="1800">
                <a:solidFill>
                  <a:srgbClr val="016340"/>
                </a:solidFill>
              </a:rPr>
              <a:t> </a:t>
            </a:r>
            <a:r>
              <a:rPr lang="ru-RU" sz="1800" err="1">
                <a:solidFill>
                  <a:srgbClr val="016340"/>
                </a:solidFill>
              </a:rPr>
              <a:t>складається</a:t>
            </a:r>
            <a:r>
              <a:rPr lang="ru-RU" sz="1800">
                <a:solidFill>
                  <a:srgbClr val="016340"/>
                </a:solidFill>
              </a:rPr>
              <a:t> з </a:t>
            </a:r>
            <a:r>
              <a:rPr lang="ru-RU" sz="1800" err="1">
                <a:solidFill>
                  <a:srgbClr val="016340"/>
                </a:solidFill>
              </a:rPr>
              <a:t>двох</a:t>
            </a:r>
            <a:r>
              <a:rPr lang="ru-RU" sz="1800">
                <a:solidFill>
                  <a:srgbClr val="016340"/>
                </a:solidFill>
              </a:rPr>
              <a:t> палат:</a:t>
            </a:r>
          </a:p>
          <a:p>
            <a:pPr algn="just">
              <a:buFont typeface="Arial" pitchFamily="34" charset="0"/>
              <a:buChar char="•"/>
            </a:pPr>
            <a:r>
              <a:rPr lang="ru-RU" sz="1800" err="1" smtClean="0">
                <a:solidFill>
                  <a:srgbClr val="016340"/>
                </a:solidFill>
              </a:rPr>
              <a:t>Палати</a:t>
            </a:r>
            <a:r>
              <a:rPr lang="ru-RU" sz="1800" smtClean="0">
                <a:solidFill>
                  <a:srgbClr val="016340"/>
                </a:solidFill>
              </a:rPr>
              <a:t> </a:t>
            </a:r>
            <a:r>
              <a:rPr lang="ru-RU" sz="1800" err="1">
                <a:solidFill>
                  <a:srgbClr val="016340"/>
                </a:solidFill>
              </a:rPr>
              <a:t>представників</a:t>
            </a:r>
            <a:r>
              <a:rPr lang="ru-RU" sz="1800">
                <a:solidFill>
                  <a:srgbClr val="016340"/>
                </a:solidFill>
              </a:rPr>
              <a:t> (435 </a:t>
            </a:r>
            <a:r>
              <a:rPr lang="ru-RU" sz="1800" err="1">
                <a:solidFill>
                  <a:srgbClr val="016340"/>
                </a:solidFill>
              </a:rPr>
              <a:t>депутатів</a:t>
            </a:r>
            <a:r>
              <a:rPr lang="ru-RU" sz="1800">
                <a:solidFill>
                  <a:srgbClr val="016340"/>
                </a:solidFill>
              </a:rPr>
              <a:t>, </a:t>
            </a:r>
            <a:r>
              <a:rPr lang="ru-RU" sz="1800" err="1">
                <a:solidFill>
                  <a:srgbClr val="016340"/>
                </a:solidFill>
              </a:rPr>
              <a:t>що</a:t>
            </a:r>
            <a:r>
              <a:rPr lang="ru-RU" sz="1800">
                <a:solidFill>
                  <a:srgbClr val="016340"/>
                </a:solidFill>
              </a:rPr>
              <a:t> </a:t>
            </a:r>
            <a:r>
              <a:rPr lang="ru-RU" sz="1800" err="1">
                <a:solidFill>
                  <a:srgbClr val="016340"/>
                </a:solidFill>
              </a:rPr>
              <a:t>обираються</a:t>
            </a:r>
            <a:r>
              <a:rPr lang="ru-RU" sz="1800">
                <a:solidFill>
                  <a:srgbClr val="016340"/>
                </a:solidFill>
              </a:rPr>
              <a:t> на </a:t>
            </a:r>
            <a:r>
              <a:rPr lang="ru-RU" sz="1800" err="1">
                <a:solidFill>
                  <a:srgbClr val="016340"/>
                </a:solidFill>
              </a:rPr>
              <a:t>термін</a:t>
            </a:r>
            <a:r>
              <a:rPr lang="ru-RU" sz="1800">
                <a:solidFill>
                  <a:srgbClr val="016340"/>
                </a:solidFill>
              </a:rPr>
              <a:t> 2 роки)</a:t>
            </a:r>
          </a:p>
          <a:p>
            <a:pPr algn="just">
              <a:buFont typeface="Arial" pitchFamily="34" charset="0"/>
              <a:buChar char="•"/>
            </a:pPr>
            <a:r>
              <a:rPr lang="ru-RU" sz="1800" smtClean="0">
                <a:solidFill>
                  <a:srgbClr val="016340"/>
                </a:solidFill>
              </a:rPr>
              <a:t>Сенату </a:t>
            </a:r>
            <a:r>
              <a:rPr lang="ru-RU" sz="1800">
                <a:solidFill>
                  <a:srgbClr val="016340"/>
                </a:solidFill>
              </a:rPr>
              <a:t>(100 </a:t>
            </a:r>
            <a:r>
              <a:rPr lang="ru-RU" sz="1800" err="1">
                <a:solidFill>
                  <a:srgbClr val="016340"/>
                </a:solidFill>
              </a:rPr>
              <a:t>сенаторів</a:t>
            </a:r>
            <a:r>
              <a:rPr lang="ru-RU" sz="1800">
                <a:solidFill>
                  <a:srgbClr val="016340"/>
                </a:solidFill>
              </a:rPr>
              <a:t>, два </a:t>
            </a:r>
            <a:r>
              <a:rPr lang="ru-RU" sz="1800" err="1">
                <a:solidFill>
                  <a:srgbClr val="016340"/>
                </a:solidFill>
              </a:rPr>
              <a:t>від</a:t>
            </a:r>
            <a:r>
              <a:rPr lang="ru-RU" sz="1800">
                <a:solidFill>
                  <a:srgbClr val="016340"/>
                </a:solidFill>
              </a:rPr>
              <a:t> кожного штату, </a:t>
            </a:r>
            <a:r>
              <a:rPr lang="ru-RU" sz="1800" err="1">
                <a:solidFill>
                  <a:srgbClr val="016340"/>
                </a:solidFill>
              </a:rPr>
              <a:t>обираються</a:t>
            </a:r>
            <a:r>
              <a:rPr lang="ru-RU" sz="1800">
                <a:solidFill>
                  <a:srgbClr val="016340"/>
                </a:solidFill>
              </a:rPr>
              <a:t> на 6 </a:t>
            </a:r>
            <a:r>
              <a:rPr lang="ru-RU" sz="1800" err="1">
                <a:solidFill>
                  <a:srgbClr val="016340"/>
                </a:solidFill>
              </a:rPr>
              <a:t>років</a:t>
            </a:r>
            <a:r>
              <a:rPr lang="ru-RU" sz="1800">
                <a:solidFill>
                  <a:srgbClr val="016340"/>
                </a:solidFill>
              </a:rPr>
              <a:t>, одна </a:t>
            </a:r>
            <a:r>
              <a:rPr lang="ru-RU" sz="1800" err="1">
                <a:solidFill>
                  <a:srgbClr val="016340"/>
                </a:solidFill>
              </a:rPr>
              <a:t>третина</a:t>
            </a:r>
            <a:r>
              <a:rPr lang="ru-RU" sz="1800">
                <a:solidFill>
                  <a:srgbClr val="016340"/>
                </a:solidFill>
              </a:rPr>
              <a:t> </a:t>
            </a:r>
            <a:r>
              <a:rPr lang="ru-RU" sz="1800" err="1">
                <a:solidFill>
                  <a:srgbClr val="016340"/>
                </a:solidFill>
              </a:rPr>
              <a:t>переобирається</a:t>
            </a:r>
            <a:r>
              <a:rPr lang="ru-RU" sz="1800">
                <a:solidFill>
                  <a:srgbClr val="016340"/>
                </a:solidFill>
              </a:rPr>
              <a:t> </a:t>
            </a:r>
            <a:r>
              <a:rPr lang="ru-RU" sz="1800" err="1">
                <a:solidFill>
                  <a:srgbClr val="016340"/>
                </a:solidFill>
              </a:rPr>
              <a:t>кожні</a:t>
            </a:r>
            <a:r>
              <a:rPr lang="ru-RU" sz="1800">
                <a:solidFill>
                  <a:srgbClr val="016340"/>
                </a:solidFill>
              </a:rPr>
              <a:t> два роки</a:t>
            </a:r>
            <a:r>
              <a:rPr lang="ru-RU" sz="1800" smtClean="0">
                <a:solidFill>
                  <a:srgbClr val="016340"/>
                </a:solidFill>
              </a:rPr>
              <a:t>).</a:t>
            </a:r>
            <a:endParaRPr lang="ru-RU" sz="1800">
              <a:solidFill>
                <a:srgbClr val="01634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132856"/>
            <a:ext cx="3528392" cy="26462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132856"/>
            <a:ext cx="4350400" cy="26462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14:doors dir="vert"/>
        <p:sndAc>
          <p:stSnd>
            <p:snd r:embed="rId2" name="click.wav"/>
          </p:stSnd>
        </p:sndAc>
      </p:transition>
    </mc:Choice>
    <mc:Fallback xmlns="">
      <p:transition spd="slow" advTm="10000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267744" y="10277"/>
            <a:ext cx="6400800" cy="1143000"/>
          </a:xfrm>
        </p:spPr>
        <p:txBody>
          <a:bodyPr/>
          <a:lstStyle/>
          <a:p>
            <a:pPr algn="l"/>
            <a:r>
              <a:rPr lang="vi-VN" smtClean="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Хорв</a:t>
            </a:r>
            <a:r>
              <a:rPr lang="uk-UA" smtClean="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а</a:t>
            </a:r>
            <a:r>
              <a:rPr lang="vi-VN" smtClean="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тський сабор</a:t>
            </a:r>
            <a:endParaRPr lang="fr-CA" smtClean="0">
              <a:solidFill>
                <a:srgbClr val="01634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620846" y="4005064"/>
            <a:ext cx="6048672" cy="2615885"/>
          </a:xfrm>
        </p:spPr>
        <p:txBody>
          <a:bodyPr/>
          <a:lstStyle/>
          <a:p>
            <a:pPr marL="0" indent="0" algn="just">
              <a:buNone/>
            </a:pPr>
            <a:r>
              <a:rPr lang="ru-RU" sz="1800" smtClean="0"/>
              <a:t>	</a:t>
            </a:r>
            <a:r>
              <a:rPr lang="vi-VN" sz="1800" b="1" smtClean="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Хорва́тський </a:t>
            </a:r>
            <a:r>
              <a:rPr lang="vi-VN" sz="1800" b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са́бор </a:t>
            </a:r>
            <a:r>
              <a:rPr lang="vi-VN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(хорв. </a:t>
            </a:r>
            <a:r>
              <a:rPr lang="en-US" sz="1800" err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Hrvatski</a:t>
            </a:r>
            <a:r>
              <a:rPr lang="en-US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err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sabor</a:t>
            </a:r>
            <a:r>
              <a:rPr lang="en-US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) — </a:t>
            </a:r>
            <a:r>
              <a:rPr lang="vi-VN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однопалатний представницький і законодавчий орган (парламент) Хорватії. Історична </a:t>
            </a:r>
            <a:r>
              <a:rPr lang="vi-VN" sz="1800" smtClean="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назва </a:t>
            </a:r>
            <a:r>
              <a:rPr lang="vi-VN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— «Сабор</a:t>
            </a:r>
            <a:r>
              <a:rPr lang="vi-VN" sz="1800" smtClean="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».</a:t>
            </a:r>
            <a:endParaRPr lang="uk-UA" sz="1800" smtClean="0">
              <a:solidFill>
                <a:srgbClr val="016340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just">
              <a:buNone/>
            </a:pPr>
            <a:r>
              <a:rPr lang="ru-RU" sz="1800" smtClean="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ru-RU" sz="1800" err="1" smtClean="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Складається</a:t>
            </a:r>
            <a:r>
              <a:rPr lang="ru-RU" sz="1800" smtClean="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з </a:t>
            </a:r>
            <a:r>
              <a:rPr lang="ru-RU" sz="1800" err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депутатів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ru-RU" sz="1800" err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кількість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800" err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яких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800" err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варіюється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800" err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від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 100 до 160. </a:t>
            </a:r>
            <a:r>
              <a:rPr lang="ru-RU" sz="1800" err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Сабор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800" err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обирається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 шляхом прямого </a:t>
            </a:r>
            <a:r>
              <a:rPr lang="ru-RU" sz="1800" err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загального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800" err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таємного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800" err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голосування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 на </a:t>
            </a:r>
            <a:r>
              <a:rPr lang="ru-RU" sz="1800" err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чотирирічний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 строк. </a:t>
            </a:r>
            <a:r>
              <a:rPr lang="ru-RU" sz="1800" err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Мандати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800" err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депутатів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800" err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можуть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 бути </a:t>
            </a:r>
            <a:r>
              <a:rPr lang="ru-RU" sz="1800" err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подовжені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800" err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виключно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800" err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під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 час </a:t>
            </a:r>
            <a:r>
              <a:rPr lang="ru-RU" sz="1800" err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воєнного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 стану.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60813" y="1268759"/>
            <a:ext cx="2963826" cy="2371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8104" y="1268760"/>
            <a:ext cx="3161414" cy="237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9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:pull/>
        <p:sndAc>
          <p:stSnd>
            <p:snd r:embed="rId3" name="whoosh.wav"/>
          </p:stSnd>
        </p:sndAc>
      </p:transition>
    </mc:Choice>
    <mc:Fallback xmlns="">
      <p:transition spd="slow" advTm="10000">
        <p:pull/>
        <p:sndAc>
          <p:stSnd>
            <p:snd r:embed="rId7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>
                <a:solidFill>
                  <a:schemeClr val="bg1"/>
                </a:solidFill>
              </a:rPr>
              <a:t>Риксдаг</a:t>
            </a:r>
            <a:endParaRPr lang="fr-CA" smtClean="0">
              <a:solidFill>
                <a:schemeClr val="bg1"/>
              </a:solidFill>
            </a:endParaRP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323528" y="4941168"/>
            <a:ext cx="8712968" cy="1916832"/>
          </a:xfrm>
        </p:spPr>
        <p:txBody>
          <a:bodyPr/>
          <a:lstStyle/>
          <a:p>
            <a:pPr marL="0" indent="0">
              <a:buNone/>
            </a:pPr>
            <a:r>
              <a:rPr lang="ru-RU" sz="1600" smtClean="0">
                <a:solidFill>
                  <a:srgbClr val="016340"/>
                </a:solidFill>
              </a:rPr>
              <a:t>	</a:t>
            </a:r>
            <a:r>
              <a:rPr lang="ru-RU" sz="1600" b="1" smtClean="0">
                <a:solidFill>
                  <a:srgbClr val="016340"/>
                </a:solidFill>
              </a:rPr>
              <a:t>Риксдаг </a:t>
            </a:r>
            <a:r>
              <a:rPr lang="ru-RU" sz="1600" smtClean="0">
                <a:solidFill>
                  <a:srgbClr val="016340"/>
                </a:solidFill>
              </a:rPr>
              <a:t> </a:t>
            </a:r>
            <a:r>
              <a:rPr lang="ru-RU" sz="1600">
                <a:solidFill>
                  <a:srgbClr val="016340"/>
                </a:solidFill>
              </a:rPr>
              <a:t>(швед. </a:t>
            </a:r>
            <a:r>
              <a:rPr lang="en-US" sz="1600" err="1">
                <a:solidFill>
                  <a:srgbClr val="016340"/>
                </a:solidFill>
              </a:rPr>
              <a:t>riksdag</a:t>
            </a:r>
            <a:r>
              <a:rPr lang="en-US" sz="1600">
                <a:solidFill>
                  <a:srgbClr val="016340"/>
                </a:solidFill>
              </a:rPr>
              <a:t>, </a:t>
            </a:r>
            <a:r>
              <a:rPr lang="ru-RU" sz="1600" err="1">
                <a:solidFill>
                  <a:srgbClr val="016340"/>
                </a:solidFill>
              </a:rPr>
              <a:t>від</a:t>
            </a:r>
            <a:r>
              <a:rPr lang="ru-RU" sz="1600">
                <a:solidFill>
                  <a:srgbClr val="016340"/>
                </a:solidFill>
              </a:rPr>
              <a:t> швед. </a:t>
            </a:r>
            <a:r>
              <a:rPr lang="en-US" sz="1600" err="1">
                <a:solidFill>
                  <a:srgbClr val="016340"/>
                </a:solidFill>
              </a:rPr>
              <a:t>Riks</a:t>
            </a:r>
            <a:r>
              <a:rPr lang="en-US" sz="1600">
                <a:solidFill>
                  <a:srgbClr val="016340"/>
                </a:solidFill>
              </a:rPr>
              <a:t> - </a:t>
            </a:r>
            <a:r>
              <a:rPr lang="ru-RU" sz="1600" err="1">
                <a:solidFill>
                  <a:srgbClr val="016340"/>
                </a:solidFill>
              </a:rPr>
              <a:t>державний</a:t>
            </a:r>
            <a:r>
              <a:rPr lang="ru-RU" sz="1600">
                <a:solidFill>
                  <a:srgbClr val="016340"/>
                </a:solidFill>
              </a:rPr>
              <a:t>, і швед. </a:t>
            </a:r>
            <a:r>
              <a:rPr lang="en-US" sz="1600">
                <a:solidFill>
                  <a:srgbClr val="016340"/>
                </a:solidFill>
              </a:rPr>
              <a:t>Dag - </a:t>
            </a:r>
            <a:r>
              <a:rPr lang="ru-RU" sz="1600">
                <a:solidFill>
                  <a:srgbClr val="016340"/>
                </a:solidFill>
              </a:rPr>
              <a:t>день) - </a:t>
            </a:r>
            <a:r>
              <a:rPr lang="ru-RU" sz="1600" err="1">
                <a:solidFill>
                  <a:srgbClr val="016340"/>
                </a:solidFill>
              </a:rPr>
              <a:t>однопалатний</a:t>
            </a:r>
            <a:r>
              <a:rPr lang="ru-RU" sz="1600">
                <a:solidFill>
                  <a:srgbClr val="016340"/>
                </a:solidFill>
              </a:rPr>
              <a:t> парламент </a:t>
            </a:r>
            <a:r>
              <a:rPr lang="ru-RU" sz="1600" err="1">
                <a:solidFill>
                  <a:srgbClr val="016340"/>
                </a:solidFill>
              </a:rPr>
              <a:t>Швеції</a:t>
            </a:r>
            <a:r>
              <a:rPr lang="ru-RU" sz="1600">
                <a:solidFill>
                  <a:srgbClr val="016340"/>
                </a:solidFill>
              </a:rPr>
              <a:t>, </a:t>
            </a:r>
            <a:r>
              <a:rPr lang="ru-RU" sz="1600" err="1">
                <a:solidFill>
                  <a:srgbClr val="016340"/>
                </a:solidFill>
              </a:rPr>
              <a:t>що</a:t>
            </a:r>
            <a:r>
              <a:rPr lang="ru-RU" sz="1600">
                <a:solidFill>
                  <a:srgbClr val="016340"/>
                </a:solidFill>
              </a:rPr>
              <a:t> </a:t>
            </a:r>
            <a:r>
              <a:rPr lang="ru-RU" sz="1600" err="1">
                <a:solidFill>
                  <a:srgbClr val="016340"/>
                </a:solidFill>
              </a:rPr>
              <a:t>складається</a:t>
            </a:r>
            <a:r>
              <a:rPr lang="ru-RU" sz="1600">
                <a:solidFill>
                  <a:srgbClr val="016340"/>
                </a:solidFill>
              </a:rPr>
              <a:t> з 349 </a:t>
            </a:r>
            <a:r>
              <a:rPr lang="ru-RU" sz="1600" err="1" smtClean="0">
                <a:solidFill>
                  <a:srgbClr val="016340"/>
                </a:solidFill>
              </a:rPr>
              <a:t>осіб</a:t>
            </a:r>
            <a:r>
              <a:rPr lang="ru-RU" sz="1600" smtClean="0">
                <a:solidFill>
                  <a:srgbClr val="016340"/>
                </a:solidFill>
              </a:rPr>
              <a:t>, </a:t>
            </a:r>
            <a:r>
              <a:rPr lang="ru-RU" sz="1600" err="1">
                <a:solidFill>
                  <a:srgbClr val="016340"/>
                </a:solidFill>
              </a:rPr>
              <a:t>що</a:t>
            </a:r>
            <a:r>
              <a:rPr lang="ru-RU" sz="1600">
                <a:solidFill>
                  <a:srgbClr val="016340"/>
                </a:solidFill>
              </a:rPr>
              <a:t> </a:t>
            </a:r>
            <a:r>
              <a:rPr lang="ru-RU" sz="1600" err="1">
                <a:solidFill>
                  <a:srgbClr val="016340"/>
                </a:solidFill>
              </a:rPr>
              <a:t>обираються</a:t>
            </a:r>
            <a:r>
              <a:rPr lang="ru-RU" sz="1600">
                <a:solidFill>
                  <a:srgbClr val="016340"/>
                </a:solidFill>
              </a:rPr>
              <a:t> за </a:t>
            </a:r>
            <a:r>
              <a:rPr lang="ru-RU" sz="1600" err="1">
                <a:solidFill>
                  <a:srgbClr val="016340"/>
                </a:solidFill>
              </a:rPr>
              <a:t>пропорційною</a:t>
            </a:r>
            <a:r>
              <a:rPr lang="ru-RU" sz="1600">
                <a:solidFill>
                  <a:srgbClr val="016340"/>
                </a:solidFill>
              </a:rPr>
              <a:t> системою </a:t>
            </a:r>
            <a:r>
              <a:rPr lang="ru-RU" sz="1600" err="1">
                <a:solidFill>
                  <a:srgbClr val="016340"/>
                </a:solidFill>
              </a:rPr>
              <a:t>строком</a:t>
            </a:r>
            <a:r>
              <a:rPr lang="ru-RU" sz="1600">
                <a:solidFill>
                  <a:srgbClr val="016340"/>
                </a:solidFill>
              </a:rPr>
              <a:t> на </a:t>
            </a:r>
            <a:r>
              <a:rPr lang="ru-RU" sz="1600" err="1">
                <a:solidFill>
                  <a:srgbClr val="016340"/>
                </a:solidFill>
              </a:rPr>
              <a:t>чотири</a:t>
            </a:r>
            <a:r>
              <a:rPr lang="ru-RU" sz="1600">
                <a:solidFill>
                  <a:srgbClr val="016340"/>
                </a:solidFill>
              </a:rPr>
              <a:t> роки. Риксдаг </a:t>
            </a:r>
            <a:r>
              <a:rPr lang="ru-RU" sz="1600" err="1">
                <a:solidFill>
                  <a:srgbClr val="016340"/>
                </a:solidFill>
              </a:rPr>
              <a:t>очолюється</a:t>
            </a:r>
            <a:r>
              <a:rPr lang="ru-RU" sz="1600">
                <a:solidFill>
                  <a:srgbClr val="016340"/>
                </a:solidFill>
              </a:rPr>
              <a:t> </a:t>
            </a:r>
            <a:r>
              <a:rPr lang="ru-RU" sz="1600" err="1">
                <a:solidFill>
                  <a:srgbClr val="016340"/>
                </a:solidFill>
              </a:rPr>
              <a:t>спікером</a:t>
            </a:r>
            <a:r>
              <a:rPr lang="ru-RU" sz="1600">
                <a:solidFill>
                  <a:srgbClr val="016340"/>
                </a:solidFill>
              </a:rPr>
              <a:t> - </a:t>
            </a:r>
            <a:r>
              <a:rPr lang="ru-RU" sz="1600" smtClean="0">
                <a:solidFill>
                  <a:srgbClr val="016340"/>
                </a:solidFill>
              </a:rPr>
              <a:t>тальманом. </a:t>
            </a:r>
            <a:r>
              <a:rPr lang="ru-RU" sz="1600">
                <a:solidFill>
                  <a:srgbClr val="016340"/>
                </a:solidFill>
              </a:rPr>
              <a:t>Є </a:t>
            </a:r>
            <a:r>
              <a:rPr lang="ru-RU" sz="1600" err="1">
                <a:solidFill>
                  <a:srgbClr val="016340"/>
                </a:solidFill>
              </a:rPr>
              <a:t>вищим</a:t>
            </a:r>
            <a:r>
              <a:rPr lang="ru-RU" sz="1600">
                <a:solidFill>
                  <a:srgbClr val="016340"/>
                </a:solidFill>
              </a:rPr>
              <a:t> </a:t>
            </a:r>
            <a:r>
              <a:rPr lang="ru-RU" sz="1600" err="1">
                <a:solidFill>
                  <a:srgbClr val="016340"/>
                </a:solidFill>
              </a:rPr>
              <a:t>представницьким</a:t>
            </a:r>
            <a:r>
              <a:rPr lang="ru-RU" sz="1600">
                <a:solidFill>
                  <a:srgbClr val="016340"/>
                </a:solidFill>
              </a:rPr>
              <a:t> і </a:t>
            </a:r>
            <a:r>
              <a:rPr lang="ru-RU" sz="1600" err="1">
                <a:solidFill>
                  <a:srgbClr val="016340"/>
                </a:solidFill>
              </a:rPr>
              <a:t>законодавчим</a:t>
            </a:r>
            <a:r>
              <a:rPr lang="ru-RU" sz="1600">
                <a:solidFill>
                  <a:srgbClr val="016340"/>
                </a:solidFill>
              </a:rPr>
              <a:t> органом </a:t>
            </a:r>
            <a:r>
              <a:rPr lang="ru-RU" sz="1600" err="1">
                <a:solidFill>
                  <a:srgbClr val="016340"/>
                </a:solidFill>
              </a:rPr>
              <a:t>Швеції</a:t>
            </a:r>
            <a:r>
              <a:rPr lang="ru-RU" sz="1600">
                <a:solidFill>
                  <a:srgbClr val="016340"/>
                </a:solidFill>
              </a:rPr>
              <a:t>. </a:t>
            </a:r>
            <a:r>
              <a:rPr lang="ru-RU" sz="1600" err="1">
                <a:solidFill>
                  <a:srgbClr val="016340"/>
                </a:solidFill>
              </a:rPr>
              <a:t>Будівля</a:t>
            </a:r>
            <a:r>
              <a:rPr lang="ru-RU" sz="1600">
                <a:solidFill>
                  <a:srgbClr val="016340"/>
                </a:solidFill>
              </a:rPr>
              <a:t> риксдагу </a:t>
            </a:r>
            <a:r>
              <a:rPr lang="ru-RU" sz="1600" err="1">
                <a:solidFill>
                  <a:srgbClr val="016340"/>
                </a:solidFill>
              </a:rPr>
              <a:t>знаходиться</a:t>
            </a:r>
            <a:r>
              <a:rPr lang="ru-RU" sz="1600">
                <a:solidFill>
                  <a:srgbClr val="016340"/>
                </a:solidFill>
              </a:rPr>
              <a:t> в </a:t>
            </a:r>
            <a:r>
              <a:rPr lang="ru-RU" sz="1600" err="1">
                <a:solidFill>
                  <a:srgbClr val="016340"/>
                </a:solidFill>
              </a:rPr>
              <a:t>центрі</a:t>
            </a:r>
            <a:r>
              <a:rPr lang="ru-RU" sz="1600">
                <a:solidFill>
                  <a:srgbClr val="016340"/>
                </a:solidFill>
              </a:rPr>
              <a:t> Стокгольма на </a:t>
            </a:r>
            <a:r>
              <a:rPr lang="ru-RU" sz="1600" err="1">
                <a:solidFill>
                  <a:srgbClr val="016340"/>
                </a:solidFill>
              </a:rPr>
              <a:t>острові</a:t>
            </a:r>
            <a:r>
              <a:rPr lang="ru-RU" sz="1600">
                <a:solidFill>
                  <a:srgbClr val="016340"/>
                </a:solidFill>
              </a:rPr>
              <a:t> </a:t>
            </a:r>
            <a:r>
              <a:rPr lang="ru-RU" sz="1600" err="1">
                <a:solidFill>
                  <a:srgbClr val="016340"/>
                </a:solidFill>
              </a:rPr>
              <a:t>Хельгеандсхольмен</a:t>
            </a:r>
            <a:r>
              <a:rPr lang="ru-RU" sz="1600">
                <a:solidFill>
                  <a:srgbClr val="016340"/>
                </a:solidFill>
              </a:rPr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132856"/>
            <a:ext cx="3960440" cy="26534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980" y="2132856"/>
            <a:ext cx="3528392" cy="264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47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0">
        <p14:warp dir="in"/>
        <p:sndAc>
          <p:stSnd>
            <p:snd r:embed="rId2" name="suction.wav"/>
          </p:stSnd>
        </p:sndAc>
      </p:transition>
    </mc:Choice>
    <mc:Fallback xmlns="">
      <p:transition spd="slow" advTm="10000">
        <p:fade/>
        <p:sndAc>
          <p:stSnd>
            <p:snd r:embed="rId6" name="suctio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267744" y="10277"/>
            <a:ext cx="6400800" cy="1143000"/>
          </a:xfrm>
        </p:spPr>
        <p:txBody>
          <a:bodyPr/>
          <a:lstStyle/>
          <a:p>
            <a:pPr algn="l"/>
            <a:r>
              <a:rPr lang="ru-RU" smtClean="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Верховна рада України</a:t>
            </a:r>
            <a:endParaRPr lang="fr-CA" smtClean="0">
              <a:solidFill>
                <a:srgbClr val="01634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620846" y="4005064"/>
            <a:ext cx="6048672" cy="2615885"/>
          </a:xfrm>
        </p:spPr>
        <p:txBody>
          <a:bodyPr/>
          <a:lstStyle/>
          <a:p>
            <a:pPr marL="0" indent="0" algn="just">
              <a:buNone/>
            </a:pPr>
            <a:r>
              <a:rPr lang="ru-RU" sz="1800" smtClean="0"/>
              <a:t>	</a:t>
            </a:r>
            <a:r>
              <a:rPr lang="ru-RU" sz="1800" b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Верхо́вна Ра́да Украї́ни 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(ВРУ)  — єдиний законодавчий орган державної влади України, який має колегіальний характер і складається з чотирьохсот п'ятдесяти народних депутатів України, обраних строком на п"ять років на основі загального, рівного і прямого виборчого права шляхом таємного голосування</a:t>
            </a:r>
            <a:r>
              <a:rPr lang="ru-RU" sz="1800" smtClean="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ru-RU" sz="1800">
              <a:solidFill>
                <a:srgbClr val="016340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just">
              <a:buNone/>
            </a:pPr>
            <a:r>
              <a:rPr lang="ru-RU" sz="1800" smtClean="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	Верховна 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Рада України є єдиним органом законодавчої влади, що уповноважений приймати закони.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9712" y="1268760"/>
            <a:ext cx="3138096" cy="2427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16837" y="1268759"/>
            <a:ext cx="3219005" cy="2427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5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10000">
        <p:split orient="vert"/>
        <p:sndAc>
          <p:stSnd>
            <p:snd r:embed="rId3" name="chimes.wav"/>
          </p:stSnd>
        </p:sndAc>
      </p:transition>
    </mc:Choice>
    <mc:Fallback xmlns="">
      <p:transition spd="slow" advTm="10000">
        <p:split orient="vert"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>
                <a:solidFill>
                  <a:schemeClr val="bg1"/>
                </a:solidFill>
              </a:rPr>
              <a:t>Сансад</a:t>
            </a:r>
            <a:endParaRPr lang="fr-CA" smtClean="0">
              <a:solidFill>
                <a:schemeClr val="bg1"/>
              </a:solidFill>
            </a:endParaRP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323528" y="4941168"/>
            <a:ext cx="8640960" cy="1728192"/>
          </a:xfrm>
        </p:spPr>
        <p:txBody>
          <a:bodyPr/>
          <a:lstStyle/>
          <a:p>
            <a:pPr marL="0" indent="0" algn="just">
              <a:buNone/>
            </a:pPr>
            <a:r>
              <a:rPr lang="ru-RU" sz="1700" b="1" smtClean="0">
                <a:solidFill>
                  <a:srgbClr val="016340"/>
                </a:solidFill>
              </a:rPr>
              <a:t>	Сансад</a:t>
            </a:r>
            <a:r>
              <a:rPr lang="ru-RU" sz="1700" smtClean="0">
                <a:solidFill>
                  <a:srgbClr val="016340"/>
                </a:solidFill>
              </a:rPr>
              <a:t> </a:t>
            </a:r>
            <a:r>
              <a:rPr lang="ru-RU" sz="1700">
                <a:solidFill>
                  <a:srgbClr val="016340"/>
                </a:solidFill>
              </a:rPr>
              <a:t>— найвищий федеральний орган законодавчої влади в Індії. Включає в свою структуру Президента Індії і дві палати: нижню палату, Лок Сабха, і верхню палату, Раджья </a:t>
            </a:r>
            <a:r>
              <a:rPr lang="ru-RU" sz="1700" smtClean="0">
                <a:solidFill>
                  <a:srgbClr val="016340"/>
                </a:solidFill>
              </a:rPr>
              <a:t>Сабха. </a:t>
            </a:r>
            <a:r>
              <a:rPr lang="ru-RU" sz="1700">
                <a:solidFill>
                  <a:srgbClr val="016340"/>
                </a:solidFill>
              </a:rPr>
              <a:t>Будівля парламенту розташована в Нью-Делі і носить назву Сансад Бхаван. Законодавчі акти приймаються шляхом утвердження законопроекту обома палатами і подальшого схвалення його Президентом. Центральний зал засідань парламенту традиційно використовується для спільних засідань нижньої і верхньої палат.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865858"/>
            <a:ext cx="5328592" cy="293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48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14:ferris dir="l"/>
        <p:sndAc>
          <p:stSnd>
            <p:snd r:embed="rId2" name="suction.wav"/>
          </p:stSnd>
        </p:sndAc>
      </p:transition>
    </mc:Choice>
    <mc:Fallback xmlns="">
      <p:transition spd="slow" advTm="10000">
        <p:fade/>
        <p:sndAc>
          <p:stSnd>
            <p:snd r:embed="rId5" name="suctio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267744" y="10277"/>
            <a:ext cx="6400800" cy="1143000"/>
          </a:xfrm>
        </p:spPr>
        <p:txBody>
          <a:bodyPr/>
          <a:lstStyle/>
          <a:p>
            <a:pPr algn="l"/>
            <a:r>
              <a:rPr lang="ru-RU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Кнесет</a:t>
            </a:r>
            <a:endParaRPr lang="fr-CA" smtClean="0">
              <a:solidFill>
                <a:srgbClr val="01634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620846" y="4005064"/>
            <a:ext cx="6048672" cy="2615885"/>
          </a:xfrm>
        </p:spPr>
        <p:txBody>
          <a:bodyPr/>
          <a:lstStyle/>
          <a:p>
            <a:pPr marL="0" indent="0" algn="just">
              <a:buNone/>
            </a:pPr>
            <a:r>
              <a:rPr lang="ru-RU" sz="1800" smtClean="0"/>
              <a:t>	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800" b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Кнесет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 (івр. </a:t>
            </a:r>
            <a:r>
              <a:rPr lang="he-IL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כנסת 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у буквальному перекладі «збори») є законодавчим органом влади Ізраїлю, його парламентом. 120 членів Кнесету обираються за партійними списками</a:t>
            </a:r>
            <a:r>
              <a:rPr lang="ru-RU" sz="1800" smtClean="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ru-RU" sz="1800">
              <a:solidFill>
                <a:srgbClr val="01634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8890" y="1268760"/>
            <a:ext cx="2874013" cy="2371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97338" y="1268760"/>
            <a:ext cx="2982946" cy="237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066097"/>
      </p:ext>
    </p:extLst>
  </p:cSld>
  <p:clrMapOvr>
    <a:masterClrMapping/>
  </p:clrMapOvr>
  <p:transition spd="slow" advTm="10000">
    <p:pull/>
    <p:sndAc>
      <p:stSnd>
        <p:snd r:embed="rId3" name="whoosh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>
                <a:solidFill>
                  <a:schemeClr val="bg1"/>
                </a:solidFill>
              </a:rPr>
              <a:t>Національрат</a:t>
            </a:r>
            <a:endParaRPr lang="fr-CA" smtClean="0">
              <a:solidFill>
                <a:schemeClr val="bg1"/>
              </a:solidFill>
            </a:endParaRP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323528" y="4941168"/>
            <a:ext cx="8712968" cy="1916832"/>
          </a:xfrm>
        </p:spPr>
        <p:txBody>
          <a:bodyPr/>
          <a:lstStyle/>
          <a:p>
            <a:pPr marL="0" indent="0" algn="just">
              <a:buNone/>
            </a:pPr>
            <a:r>
              <a:rPr lang="ru-RU" sz="1600" b="1" smtClean="0">
                <a:solidFill>
                  <a:srgbClr val="016340"/>
                </a:solidFill>
              </a:rPr>
              <a:t>	Національрат </a:t>
            </a:r>
            <a:r>
              <a:rPr lang="ru-RU" sz="1600">
                <a:solidFill>
                  <a:srgbClr val="016340"/>
                </a:solidFill>
              </a:rPr>
              <a:t>(нім. Nationalrat), Національна рада — нижня палата </a:t>
            </a:r>
            <a:r>
              <a:rPr lang="ru-RU" sz="1600" smtClean="0">
                <a:solidFill>
                  <a:srgbClr val="016340"/>
                </a:solidFill>
              </a:rPr>
              <a:t>парламенту    </a:t>
            </a:r>
            <a:r>
              <a:rPr lang="ru-RU" sz="1600">
                <a:solidFill>
                  <a:srgbClr val="016340"/>
                </a:solidFill>
              </a:rPr>
              <a:t>Австрії — Федеральних зборів.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68" y="2132856"/>
            <a:ext cx="3537992" cy="26534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980" y="2132856"/>
            <a:ext cx="3528392" cy="264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28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0">
        <p14:warp dir="in"/>
        <p:sndAc>
          <p:stSnd>
            <p:snd r:embed="rId2" name="whoosh.wav"/>
          </p:stSnd>
        </p:sndAc>
      </p:transition>
    </mc:Choice>
    <mc:Fallback xmlns="">
      <p:transition spd="slow" advTm="10000">
        <p:fade/>
        <p:sndAc>
          <p:stSnd>
            <p:snd r:embed="rId6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267744" y="10277"/>
            <a:ext cx="6400800" cy="1143000"/>
          </a:xfrm>
        </p:spPr>
        <p:txBody>
          <a:bodyPr/>
          <a:lstStyle/>
          <a:p>
            <a:pPr algn="l"/>
            <a:r>
              <a:rPr lang="uk-UA" smtClean="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Парламент </a:t>
            </a:r>
            <a:r>
              <a:rPr lang="uk-UA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Казахстану</a:t>
            </a:r>
            <a:endParaRPr lang="fr-CA" smtClean="0">
              <a:solidFill>
                <a:srgbClr val="01634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620846" y="4005064"/>
            <a:ext cx="6048672" cy="2615885"/>
          </a:xfrm>
        </p:spPr>
        <p:txBody>
          <a:bodyPr/>
          <a:lstStyle/>
          <a:p>
            <a:pPr marL="0" indent="0" algn="just">
              <a:buNone/>
            </a:pPr>
            <a:r>
              <a:rPr lang="ru-RU" sz="1800" smtClean="0"/>
              <a:t>	</a:t>
            </a:r>
            <a:r>
              <a:rPr lang="ru-RU" sz="1800" b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 Парламент Республіки Казахстан 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(каз. Қазақстан Республикасының Парламенті) - вищий представницький орган Республіки Казахстан, який здійснює законодавчі функції.</a:t>
            </a:r>
          </a:p>
          <a:p>
            <a:pPr marL="0" indent="0" algn="just">
              <a:buNone/>
            </a:pPr>
            <a:r>
              <a:rPr lang="ru-RU" sz="1800" smtClean="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	Парламент 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складається з двох палат: сенату і мажилісу, що діють на постійній основі.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3984" y="1268760"/>
            <a:ext cx="2963826" cy="2371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8104" y="1268760"/>
            <a:ext cx="3161414" cy="237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77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0000">
        <p14:shred/>
        <p:sndAc>
          <p:endSnd/>
        </p:sndAc>
      </p:transition>
    </mc:Choice>
    <mc:Fallback xmlns="">
      <p:transition spd="slow" advTm="10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>
                <a:solidFill>
                  <a:schemeClr val="bg1"/>
                </a:solidFill>
              </a:rPr>
              <a:t>Скупщина</a:t>
            </a:r>
            <a:endParaRPr lang="fr-CA" smtClean="0">
              <a:solidFill>
                <a:schemeClr val="bg1"/>
              </a:solidFill>
            </a:endParaRP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323528" y="4941168"/>
            <a:ext cx="8712968" cy="1916832"/>
          </a:xfrm>
        </p:spPr>
        <p:txBody>
          <a:bodyPr/>
          <a:lstStyle/>
          <a:p>
            <a:pPr marL="0" indent="0">
              <a:buNone/>
            </a:pPr>
            <a:r>
              <a:rPr lang="ru-RU" sz="1600" b="1" smtClean="0">
                <a:solidFill>
                  <a:srgbClr val="016340"/>
                </a:solidFill>
              </a:rPr>
              <a:t>	Скупщина</a:t>
            </a:r>
            <a:r>
              <a:rPr lang="ru-RU" sz="1600" smtClean="0">
                <a:solidFill>
                  <a:srgbClr val="016340"/>
                </a:solidFill>
              </a:rPr>
              <a:t> </a:t>
            </a:r>
            <a:r>
              <a:rPr lang="ru-RU" sz="1600">
                <a:solidFill>
                  <a:srgbClr val="016340"/>
                </a:solidFill>
              </a:rPr>
              <a:t>(серб. </a:t>
            </a:r>
            <a:r>
              <a:rPr lang="ru-RU" sz="1600" smtClean="0">
                <a:solidFill>
                  <a:srgbClr val="016340"/>
                </a:solidFill>
              </a:rPr>
              <a:t>Скупштына</a:t>
            </a:r>
            <a:r>
              <a:rPr lang="ru-RU" sz="1600">
                <a:solidFill>
                  <a:srgbClr val="016340"/>
                </a:solidFill>
              </a:rPr>
              <a:t>, хорв. </a:t>
            </a:r>
            <a:r>
              <a:rPr lang="en-US" sz="1600">
                <a:solidFill>
                  <a:srgbClr val="016340"/>
                </a:solidFill>
              </a:rPr>
              <a:t>Skupština, </a:t>
            </a:r>
            <a:r>
              <a:rPr lang="ru-RU" sz="1600">
                <a:solidFill>
                  <a:srgbClr val="016340"/>
                </a:solidFill>
              </a:rPr>
              <a:t>словен. </a:t>
            </a:r>
            <a:r>
              <a:rPr lang="en-US" sz="1600">
                <a:solidFill>
                  <a:srgbClr val="016340"/>
                </a:solidFill>
              </a:rPr>
              <a:t>Skupščina) - </a:t>
            </a:r>
            <a:r>
              <a:rPr lang="ru-RU" sz="1600">
                <a:solidFill>
                  <a:srgbClr val="016340"/>
                </a:solidFill>
              </a:rPr>
              <a:t>назва парламенту в балканських країнах (Сербія, Чорногорія, Боснія і Герцеговина).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41" y="2266759"/>
            <a:ext cx="4447773" cy="23784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980" y="2280166"/>
            <a:ext cx="3528392" cy="235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2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10000">
        <p:dissolve/>
        <p:sndAc>
          <p:stSnd>
            <p:snd r:embed="rId2" name="chimes.wav"/>
          </p:stSnd>
        </p:sndAc>
      </p:transition>
    </mc:Choice>
    <mc:Fallback xmlns="">
      <p:transition spd="slow" advTm="10000">
        <p:dissolv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267744" y="10277"/>
            <a:ext cx="6400800" cy="1143000"/>
          </a:xfrm>
        </p:spPr>
        <p:txBody>
          <a:bodyPr/>
          <a:lstStyle/>
          <a:p>
            <a:pPr algn="l"/>
            <a:r>
              <a:rPr lang="uk-UA" smtClean="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Стортинг</a:t>
            </a:r>
            <a:endParaRPr lang="fr-CA" smtClean="0">
              <a:solidFill>
                <a:srgbClr val="01634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620846" y="4005064"/>
            <a:ext cx="6048672" cy="2615885"/>
          </a:xfrm>
        </p:spPr>
        <p:txBody>
          <a:bodyPr/>
          <a:lstStyle/>
          <a:p>
            <a:pPr marL="0" indent="0" algn="just">
              <a:buNone/>
            </a:pPr>
            <a:r>
              <a:rPr lang="ru-RU" sz="1800" smtClean="0"/>
              <a:t>	</a:t>
            </a:r>
            <a:r>
              <a:rPr lang="ru-RU" sz="1800" b="1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Стортинг 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(норв. Stortinget, букв. «Велике зібрання») — парламент Норвегії</a:t>
            </a:r>
            <a:r>
              <a:rPr lang="ru-RU" sz="1800" smtClean="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1800" smtClean="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	Місцеперебуванням 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Стортингу є столиця </a:t>
            </a:r>
            <a:r>
              <a:rPr lang="ru-RU" sz="1800" smtClean="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    Норвегії </a:t>
            </a:r>
            <a:r>
              <a:rPr lang="ru-RU" sz="1800">
                <a:solidFill>
                  <a:srgbClr val="016340"/>
                </a:solidFill>
                <a:latin typeface="Calibri" pitchFamily="34" charset="0"/>
                <a:cs typeface="Calibri" pitchFamily="34" charset="0"/>
              </a:rPr>
              <a:t>— Осло. Кількість депутатів, обраних до норвезького парламенту, становить 169 осіб, 150 з яких обираються за партійними списками від провінцій (фюльке), а решта 19 отримують так звані «зрівняльні» мандати.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3984" y="1268760"/>
            <a:ext cx="2963826" cy="2371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8104" y="1268760"/>
            <a:ext cx="3161414" cy="237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191995"/>
      </p:ext>
    </p:extLst>
  </p:cSld>
  <p:clrMapOvr>
    <a:masterClrMapping/>
  </p:clrMapOvr>
  <p:transition spd="slow" advTm="10000">
    <p:wheel spokes="1"/>
    <p:sndAc>
      <p:stSnd>
        <p:snd r:embed="rId3" name="wind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>
                <a:solidFill>
                  <a:schemeClr val="bg1"/>
                </a:solidFill>
              </a:rPr>
              <a:t>Національна асамблея Квебеку</a:t>
            </a:r>
            <a:endParaRPr lang="fr-CA" smtClean="0">
              <a:solidFill>
                <a:schemeClr val="bg1"/>
              </a:solidFill>
            </a:endParaRP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431032" y="5157192"/>
            <a:ext cx="8712968" cy="1916832"/>
          </a:xfrm>
        </p:spPr>
        <p:txBody>
          <a:bodyPr/>
          <a:lstStyle/>
          <a:p>
            <a:pPr marL="0" indent="0">
              <a:buNone/>
            </a:pPr>
            <a:r>
              <a:rPr lang="ru-RU" sz="1600" b="1">
                <a:solidFill>
                  <a:srgbClr val="016340"/>
                </a:solidFill>
              </a:rPr>
              <a:t>	Національна асамблея Квебеку </a:t>
            </a:r>
            <a:r>
              <a:rPr lang="ru-RU" sz="1600" smtClean="0">
                <a:solidFill>
                  <a:srgbClr val="016340"/>
                </a:solidFill>
              </a:rPr>
              <a:t>(фр. </a:t>
            </a:r>
            <a:r>
              <a:rPr lang="en-US" sz="1600" smtClean="0">
                <a:solidFill>
                  <a:srgbClr val="016340"/>
                </a:solidFill>
              </a:rPr>
              <a:t>Assemblée nationale du Québec) - </a:t>
            </a:r>
            <a:r>
              <a:rPr lang="ru-RU" sz="1600" smtClean="0">
                <a:solidFill>
                  <a:srgbClr val="016340"/>
                </a:solidFill>
              </a:rPr>
              <a:t>парламент провінції Квебек (Канада). Складається зі 125 депутатів. Знаходиться у місті Квебек.</a:t>
            </a:r>
            <a:endParaRPr lang="ru-RU" sz="1600">
              <a:solidFill>
                <a:srgbClr val="01634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060848"/>
            <a:ext cx="4218166" cy="28736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060848"/>
            <a:ext cx="4350398" cy="286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81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  <p:sndAc>
          <p:stSnd>
            <p:snd r:embed="rId2" name="push.wav"/>
          </p:stSnd>
        </p:sndAc>
      </p:transition>
    </mc:Choice>
    <mc:Fallback xmlns="">
      <p:transition spd="slow" advTm="10000">
        <p:checker/>
        <p:sndAc>
          <p:stSnd>
            <p:snd r:embed="rId6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800" b="1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Aparajita" pitchFamily="34" charset="0"/>
              </a:rPr>
              <a:t>Джерела</a:t>
            </a:r>
            <a:endParaRPr lang="fr-CA" sz="4800" b="1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2089150"/>
            <a:ext cx="8229600" cy="4411663"/>
          </a:xfrm>
        </p:spPr>
        <p:txBody>
          <a:bodyPr/>
          <a:lstStyle/>
          <a:p>
            <a:r>
              <a:rPr lang="uk-UA" sz="1400" smtClean="0">
                <a:solidFill>
                  <a:schemeClr val="bg1"/>
                </a:solidFill>
              </a:rPr>
              <a:t>С.Б. Гавриш, С.В. Сутковий, Т.М. Філіпенко, Правознавство Підручник для 10 класу загальноосвітніх навчальних закладів, Видавництво «Генеза», 2010</a:t>
            </a:r>
          </a:p>
          <a:p>
            <a:r>
              <a:rPr lang="en-US" sz="1400" smtClean="0">
                <a:solidFill>
                  <a:schemeClr val="bg1"/>
                </a:solidFill>
                <a:hlinkClick r:id="rId4"/>
              </a:rPr>
              <a:t>http</a:t>
            </a:r>
            <a:r>
              <a:rPr lang="en-US" sz="1400">
                <a:solidFill>
                  <a:schemeClr val="bg1"/>
                </a:solidFill>
                <a:hlinkClick r:id="rId4"/>
              </a:rPr>
              <a:t>://</a:t>
            </a:r>
            <a:r>
              <a:rPr lang="en-US" sz="1400" smtClean="0">
                <a:solidFill>
                  <a:schemeClr val="bg1"/>
                </a:solidFill>
                <a:hlinkClick r:id="rId4"/>
              </a:rPr>
              <a:t>wikipedia.org</a:t>
            </a:r>
            <a:endParaRPr lang="uk-UA" sz="1400" smtClean="0">
              <a:solidFill>
                <a:schemeClr val="bg1"/>
              </a:solidFill>
            </a:endParaRPr>
          </a:p>
          <a:p>
            <a:r>
              <a:rPr lang="en-US" sz="1400">
                <a:solidFill>
                  <a:schemeClr val="bg1"/>
                </a:solidFill>
                <a:hlinkClick r:id="rId5"/>
              </a:rPr>
              <a:t>http://</a:t>
            </a:r>
            <a:r>
              <a:rPr lang="en-US" sz="1400" smtClean="0">
                <a:solidFill>
                  <a:schemeClr val="bg1"/>
                </a:solidFill>
                <a:hlinkClick r:id="rId5"/>
              </a:rPr>
              <a:t>images.yandex.ua</a:t>
            </a:r>
            <a:endParaRPr lang="uk-UA" sz="1400" smtClean="0">
              <a:solidFill>
                <a:schemeClr val="bg1"/>
              </a:solidFill>
            </a:endParaRPr>
          </a:p>
          <a:p>
            <a:endParaRPr lang="fr-CA" sz="14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91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00">
        <p14:vortex dir="r"/>
        <p:sndAc>
          <p:stSnd>
            <p:snd r:embed="rId2" name="chimes.wav"/>
          </p:stSnd>
        </p:sndAc>
      </p:transition>
    </mc:Choice>
    <mc:Fallback xmlns="">
      <p:transition spd="slow" advTm="10000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theme/theme1.xml><?xml version="1.0" encoding="utf-8"?>
<a:theme xmlns:a="http://schemas.openxmlformats.org/drawingml/2006/main" name="15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151</Template>
  <TotalTime>631</TotalTime>
  <Words>75</Words>
  <Application>Microsoft Office PowerPoint</Application>
  <PresentationFormat>Экран (4:3)</PresentationFormat>
  <Paragraphs>44</Paragraphs>
  <Slides>15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151</vt:lpstr>
      <vt:lpstr>Мультимедійна презентація на тему:</vt:lpstr>
      <vt:lpstr> Законодавча Влада — одна з гілок державної влади, головною функцією якої є законотворчість і організація контролю за дотриманням чинного законодавства усіма структурами держави, об’єднаннями громадян і громадянами.   Органи законодавчої влади — державні органи, діяльність яких полягає в прийнятті, зміні або скасуванні законів.</vt:lpstr>
      <vt:lpstr>Бундестаг (Рейхстаг)</vt:lpstr>
      <vt:lpstr>Конгрес США</vt:lpstr>
      <vt:lpstr>Хорватський сабор</vt:lpstr>
      <vt:lpstr>Риксдаг</vt:lpstr>
      <vt:lpstr>Верховна рада України</vt:lpstr>
      <vt:lpstr>Сансад</vt:lpstr>
      <vt:lpstr>Кнесет</vt:lpstr>
      <vt:lpstr>Національрат</vt:lpstr>
      <vt:lpstr>Парламент Казахстану</vt:lpstr>
      <vt:lpstr>Скупщина</vt:lpstr>
      <vt:lpstr>Стортинг</vt:lpstr>
      <vt:lpstr>Національна асамблея Квебеку</vt:lpstr>
      <vt:lpstr>Джерела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Мультимедійна презентація на тему:</dc:title>
  <dc:creator>Administrator</dc:creator>
  <cp:lastModifiedBy>Пользователь Windows</cp:lastModifiedBy>
  <cp:revision>31</cp:revision>
  <dcterms:created xsi:type="dcterms:W3CDTF">2011-10-31T20:51:50Z</dcterms:created>
  <dcterms:modified xsi:type="dcterms:W3CDTF">2012-05-03T16:46:53Z</dcterms:modified>
  <cp:contentStatus/>
</cp:coreProperties>
</file>